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3" r:id="rId15"/>
    <p:sldId id="274" r:id="rId16"/>
    <p:sldId id="270" r:id="rId17"/>
    <p:sldId id="275" r:id="rId18"/>
    <p:sldId id="276" r:id="rId1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n Seferovic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97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091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1271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2065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0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9221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799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94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7782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279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5421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763CCC-E5AE-47D9-856C-88006A0257F1}" type="datetimeFigureOut">
              <a:rPr lang="x-none" smtClean="0"/>
              <a:pPr/>
              <a:t>17.3.2015.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DCA87C-50C6-4580-943E-79146431DB5C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62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mChamMNE" TargetMode="External"/><Relationship Id="rId2" Type="http://schemas.openxmlformats.org/officeDocument/2006/relationships/hyperlink" Target="https://www.facebook.com/amchammontenegr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5500" b="1" dirty="0" smtClean="0">
                <a:solidFill>
                  <a:srgbClr val="002060"/>
                </a:solidFill>
              </a:rPr>
              <a:t>2015 </a:t>
            </a:r>
            <a:r>
              <a:rPr lang="en-US" sz="5500" b="1" dirty="0" err="1" smtClean="0">
                <a:solidFill>
                  <a:srgbClr val="002060"/>
                </a:solidFill>
              </a:rPr>
              <a:t>AmCham</a:t>
            </a:r>
            <a:r>
              <a:rPr lang="en-US" sz="5500" b="1" dirty="0" smtClean="0">
                <a:solidFill>
                  <a:srgbClr val="002060"/>
                </a:solidFill>
              </a:rPr>
              <a:t> </a:t>
            </a:r>
            <a:r>
              <a:rPr lang="x-none" sz="5500" b="1" dirty="0" smtClean="0">
                <a:solidFill>
                  <a:srgbClr val="002060"/>
                </a:solidFill>
              </a:rPr>
              <a:t>Internship Program </a:t>
            </a:r>
            <a:r>
              <a:rPr lang="sr-Latn-ME" sz="5500" b="1" dirty="0" smtClean="0">
                <a:solidFill>
                  <a:srgbClr val="002060"/>
                </a:solidFill>
              </a:rPr>
              <a:t/>
            </a:r>
            <a:br>
              <a:rPr lang="sr-Latn-ME" sz="5500" b="1" dirty="0" smtClean="0">
                <a:solidFill>
                  <a:srgbClr val="002060"/>
                </a:solidFill>
              </a:rPr>
            </a:br>
            <a:endParaRPr lang="x-none" sz="55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x-none" b="1" dirty="0" smtClean="0">
                <a:solidFill>
                  <a:srgbClr val="002060"/>
                </a:solidFill>
                <a:latin typeface="+mn-lt"/>
              </a:rPr>
              <a:t>A</a:t>
            </a:r>
            <a:r>
              <a:rPr lang="sr-Latn-ME" b="1" dirty="0" smtClean="0">
                <a:solidFill>
                  <a:srgbClr val="002060"/>
                </a:solidFill>
                <a:latin typeface="+mn-lt"/>
              </a:rPr>
              <a:t>merican</a:t>
            </a:r>
            <a:r>
              <a:rPr lang="x-non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x-none" b="1" dirty="0" smtClean="0">
                <a:solidFill>
                  <a:srgbClr val="002060"/>
                </a:solidFill>
                <a:latin typeface="+mn-lt"/>
              </a:rPr>
              <a:t>Chamber of Commerce in Montenegro</a:t>
            </a:r>
          </a:p>
          <a:p>
            <a:endParaRPr lang="x-none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x-none" b="1" dirty="0" smtClean="0">
                <a:solidFill>
                  <a:srgbClr val="002060"/>
                </a:solidFill>
                <a:latin typeface="+mn-lt"/>
              </a:rPr>
              <a:t>March</a:t>
            </a:r>
            <a:r>
              <a:rPr lang="sr-Latn-ME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ME" b="1" dirty="0" smtClean="0">
                <a:solidFill>
                  <a:srgbClr val="002060"/>
                </a:solidFill>
                <a:latin typeface="+mn-lt"/>
              </a:rPr>
              <a:t>17</a:t>
            </a:r>
            <a:r>
              <a:rPr lang="x-none" b="1" dirty="0" smtClean="0">
                <a:solidFill>
                  <a:srgbClr val="002060"/>
                </a:solidFill>
                <a:latin typeface="+mn-lt"/>
              </a:rPr>
              <a:t>, 20</a:t>
            </a:r>
            <a:r>
              <a:rPr lang="sr-Latn-ME" b="1" dirty="0" smtClean="0">
                <a:solidFill>
                  <a:srgbClr val="002060"/>
                </a:solidFill>
                <a:latin typeface="+mn-lt"/>
              </a:rPr>
              <a:t>15</a:t>
            </a:r>
            <a:endParaRPr lang="x-none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ME"/>
          </a:p>
        </p:txBody>
      </p:sp>
      <p:pic>
        <p:nvPicPr>
          <p:cNvPr id="10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154" y="628444"/>
            <a:ext cx="3812183" cy="174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047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503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Deloitte </a:t>
            </a:r>
            <a:r>
              <a:rPr lang="en-US" sz="2400" b="1" dirty="0" err="1">
                <a:solidFill>
                  <a:srgbClr val="002060"/>
                </a:solidFill>
              </a:rPr>
              <a:t>Touche</a:t>
            </a:r>
            <a:r>
              <a:rPr lang="en-US" sz="2400" b="1" dirty="0">
                <a:solidFill>
                  <a:srgbClr val="002060"/>
                </a:solidFill>
              </a:rPr>
              <a:t> Tohmatsu Limited</a:t>
            </a:r>
            <a:r>
              <a:rPr lang="en-US" sz="2400" dirty="0">
                <a:solidFill>
                  <a:srgbClr val="002060"/>
                </a:solidFill>
              </a:rPr>
              <a:t>, commonly referred to as Deloitte, is one of the "Big Four" professional services firms</a:t>
            </a:r>
            <a:r>
              <a:rPr lang="x-none" sz="2300" dirty="0" smtClean="0">
                <a:solidFill>
                  <a:srgbClr val="002060"/>
                </a:solidFill>
              </a:rPr>
              <a:t>.</a:t>
            </a: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ME" sz="2300" dirty="0" smtClean="0">
                <a:solidFill>
                  <a:srgbClr val="002060"/>
                </a:solidFill>
              </a:rPr>
              <a:t>Founded in 1845 with </a:t>
            </a:r>
            <a:r>
              <a:rPr lang="en-US" sz="2300" dirty="0" smtClean="0">
                <a:solidFill>
                  <a:srgbClr val="002060"/>
                </a:solidFill>
              </a:rPr>
              <a:t>global headquarter </a:t>
            </a:r>
            <a:r>
              <a:rPr lang="en-US" sz="2300" dirty="0">
                <a:solidFill>
                  <a:srgbClr val="002060"/>
                </a:solidFill>
              </a:rPr>
              <a:t>located in the United </a:t>
            </a:r>
            <a:r>
              <a:rPr lang="en-US" sz="2300" dirty="0" smtClean="0">
                <a:solidFill>
                  <a:srgbClr val="002060"/>
                </a:solidFill>
              </a:rPr>
              <a:t>States</a:t>
            </a:r>
            <a:r>
              <a:rPr lang="sr-Latn-ME" sz="2300" dirty="0" smtClean="0">
                <a:solidFill>
                  <a:srgbClr val="002060"/>
                </a:solidFill>
              </a:rPr>
              <a:t>. </a:t>
            </a:r>
            <a:r>
              <a:rPr lang="en-US" sz="2300" dirty="0">
                <a:solidFill>
                  <a:srgbClr val="002060"/>
                </a:solidFill>
              </a:rPr>
              <a:t>Deloitte </a:t>
            </a:r>
            <a:r>
              <a:rPr lang="en-US" sz="2300" dirty="0" smtClean="0">
                <a:solidFill>
                  <a:srgbClr val="002060"/>
                </a:solidFill>
              </a:rPr>
              <a:t>provides</a:t>
            </a:r>
            <a:r>
              <a:rPr lang="sr-Latn-ME" sz="2300" dirty="0" smtClean="0">
                <a:solidFill>
                  <a:srgbClr val="002060"/>
                </a:solidFill>
              </a:rPr>
              <a:t> audit, tax, consulting, enterprise risk and financial advisory</a:t>
            </a:r>
            <a:r>
              <a:rPr lang="en-US" sz="2300" dirty="0">
                <a:solidFill>
                  <a:srgbClr val="002060"/>
                </a:solidFill>
              </a:rPr>
              <a:t> services with more than 200,000 professionals in over 150 countries.</a:t>
            </a:r>
            <a:endParaRPr lang="x-none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background: </a:t>
            </a:r>
            <a:r>
              <a:rPr lang="sr-Latn-ME" sz="2300" b="1" dirty="0" smtClean="0">
                <a:solidFill>
                  <a:srgbClr val="002060"/>
                </a:solidFill>
              </a:rPr>
              <a:t>Faculty of Economics</a:t>
            </a:r>
            <a:endParaRPr lang="sr-Latn-CS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sr-Latn-ME" sz="2300" b="1" dirty="0" smtClean="0">
                <a:solidFill>
                  <a:srgbClr val="002060"/>
                </a:solidFill>
              </a:rPr>
              <a:t>2</a:t>
            </a:r>
            <a:endParaRPr lang="x-none" sz="2300" b="1" dirty="0">
              <a:solidFill>
                <a:srgbClr val="002060"/>
              </a:solidFill>
            </a:endParaRPr>
          </a:p>
          <a:p>
            <a:endParaRPr lang="x-none" sz="2300" b="1" dirty="0"/>
          </a:p>
        </p:txBody>
      </p:sp>
      <p:pic>
        <p:nvPicPr>
          <p:cNvPr id="1025" name="Picture 1" descr="new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" cy="76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ew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" cy="76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676" y="462915"/>
            <a:ext cx="3514344" cy="6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r-Latn-C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CS" sz="2300" b="1" dirty="0" smtClean="0">
                <a:solidFill>
                  <a:srgbClr val="002060"/>
                </a:solidFill>
              </a:rPr>
              <a:t>ČIKOM </a:t>
            </a:r>
            <a:r>
              <a:rPr lang="sr-Latn-CS" sz="2300" dirty="0" smtClean="0">
                <a:solidFill>
                  <a:srgbClr val="002060"/>
                </a:solidFill>
              </a:rPr>
              <a:t>is </a:t>
            </a:r>
            <a:r>
              <a:rPr lang="en-US" sz="2300" dirty="0" smtClean="0">
                <a:solidFill>
                  <a:srgbClr val="002060"/>
                </a:solidFill>
              </a:rPr>
              <a:t>the company for engineering and IT consulting founded in 1993. in Montenegro.</a:t>
            </a: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dirty="0" smtClean="0">
                <a:solidFill>
                  <a:srgbClr val="002060"/>
                </a:solidFill>
              </a:rPr>
              <a:t>Čikom </a:t>
            </a:r>
            <a:r>
              <a:rPr lang="x-none" sz="2300" dirty="0">
                <a:solidFill>
                  <a:srgbClr val="002060"/>
                </a:solidFill>
              </a:rPr>
              <a:t>p</a:t>
            </a:r>
            <a:r>
              <a:rPr lang="en-US" sz="2300" dirty="0" err="1" smtClean="0">
                <a:solidFill>
                  <a:srgbClr val="002060"/>
                </a:solidFill>
              </a:rPr>
              <a:t>rovides</a:t>
            </a:r>
            <a:r>
              <a:rPr lang="en-US" sz="2300" dirty="0" smtClean="0">
                <a:solidFill>
                  <a:srgbClr val="002060"/>
                </a:solidFill>
              </a:rPr>
              <a:t> its users with the widest range of goods and services in the field of information and communication technologies.</a:t>
            </a:r>
            <a:endParaRPr lang="x-none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CS" sz="2300" b="1" dirty="0" err="1" smtClean="0">
                <a:solidFill>
                  <a:srgbClr val="002060"/>
                </a:solidFill>
              </a:rPr>
              <a:t>Candidate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backgorund</a:t>
            </a:r>
            <a:r>
              <a:rPr lang="sr-Latn-CS" sz="2300" b="1" dirty="0" smtClean="0">
                <a:solidFill>
                  <a:srgbClr val="002060"/>
                </a:solidFill>
              </a:rPr>
              <a:t>: </a:t>
            </a:r>
            <a:r>
              <a:rPr lang="sr-Latn-CS" sz="2300" b="1" dirty="0" err="1" smtClean="0">
                <a:solidFill>
                  <a:srgbClr val="002060"/>
                </a:solidFill>
              </a:rPr>
              <a:t>Faculty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of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Electrical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Engineering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or</a:t>
            </a:r>
            <a:r>
              <a:rPr lang="sr-Latn-CS" sz="2300" b="1" dirty="0" smtClean="0">
                <a:solidFill>
                  <a:srgbClr val="002060"/>
                </a:solidFill>
              </a:rPr>
              <a:t>  </a:t>
            </a:r>
            <a:r>
              <a:rPr lang="sr-Latn-CS" sz="2300" b="1" dirty="0" err="1" smtClean="0">
                <a:solidFill>
                  <a:srgbClr val="002060"/>
                </a:solidFill>
              </a:rPr>
              <a:t>Faculty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for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Information</a:t>
            </a:r>
            <a:r>
              <a:rPr lang="sr-Latn-CS" sz="2300" b="1" dirty="0" smtClean="0">
                <a:solidFill>
                  <a:srgbClr val="002060"/>
                </a:solidFill>
              </a:rPr>
              <a:t> </a:t>
            </a:r>
            <a:r>
              <a:rPr lang="sr-Latn-CS" sz="2300" b="1" dirty="0" err="1" smtClean="0">
                <a:solidFill>
                  <a:srgbClr val="002060"/>
                </a:solidFill>
              </a:rPr>
              <a:t>Technology</a:t>
            </a:r>
            <a:endParaRPr lang="sr-Latn-CS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err="1" smtClean="0">
                <a:solidFill>
                  <a:srgbClr val="002060"/>
                </a:solidFill>
              </a:rPr>
              <a:t>Number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of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available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positions</a:t>
            </a:r>
            <a:r>
              <a:rPr lang="x-none" sz="2300" b="1" dirty="0" smtClean="0">
                <a:solidFill>
                  <a:srgbClr val="002060"/>
                </a:solidFill>
              </a:rPr>
              <a:t>: 1</a:t>
            </a:r>
            <a:endParaRPr lang="x-none" sz="2300" b="1" dirty="0">
              <a:solidFill>
                <a:srgbClr val="002060"/>
              </a:solidFill>
            </a:endParaRPr>
          </a:p>
          <a:p>
            <a:endParaRPr lang="en-US" sz="2300" b="1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025" y="537308"/>
            <a:ext cx="3791394" cy="95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7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ME" sz="2100" b="1" dirty="0" smtClean="0">
                <a:solidFill>
                  <a:srgbClr val="002060"/>
                </a:solidFill>
              </a:rPr>
              <a:t>Gintasmont i</a:t>
            </a:r>
            <a:r>
              <a:rPr lang="en-US" sz="2100" dirty="0" smtClean="0">
                <a:solidFill>
                  <a:srgbClr val="002060"/>
                </a:solidFill>
              </a:rPr>
              <a:t>s </a:t>
            </a:r>
            <a:r>
              <a:rPr lang="en-US" sz="2100" dirty="0">
                <a:solidFill>
                  <a:srgbClr val="002060"/>
                </a:solidFill>
              </a:rPr>
              <a:t>one of the youngest member of </a:t>
            </a:r>
            <a:r>
              <a:rPr lang="en-US" sz="2100" dirty="0" err="1">
                <a:solidFill>
                  <a:srgbClr val="002060"/>
                </a:solidFill>
              </a:rPr>
              <a:t>Gintas</a:t>
            </a:r>
            <a:r>
              <a:rPr lang="en-US" sz="2100" dirty="0">
                <a:solidFill>
                  <a:srgbClr val="002060"/>
                </a:solidFill>
              </a:rPr>
              <a:t> Group</a:t>
            </a:r>
            <a:r>
              <a:rPr lang="en-US" sz="2100" dirty="0" smtClean="0">
                <a:solidFill>
                  <a:srgbClr val="002060"/>
                </a:solidFill>
              </a:rPr>
              <a:t>.</a:t>
            </a:r>
            <a:r>
              <a:rPr lang="sr-Latn-ME" sz="2100" dirty="0" smtClean="0">
                <a:solidFill>
                  <a:srgbClr val="002060"/>
                </a:solidFill>
              </a:rPr>
              <a:t> </a:t>
            </a:r>
            <a:r>
              <a:rPr lang="en-US" sz="2100" dirty="0" smtClean="0">
                <a:solidFill>
                  <a:srgbClr val="002060"/>
                </a:solidFill>
              </a:rPr>
              <a:t>The </a:t>
            </a:r>
            <a:r>
              <a:rPr lang="en-US" sz="2100" dirty="0">
                <a:solidFill>
                  <a:srgbClr val="002060"/>
                </a:solidFill>
              </a:rPr>
              <a:t>main task is construction and contracting. </a:t>
            </a:r>
            <a:endParaRPr lang="sr-Latn-ME" sz="2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r-Latn-ME" sz="21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002060"/>
                </a:solidFill>
              </a:rPr>
              <a:t>With </a:t>
            </a:r>
            <a:r>
              <a:rPr lang="en-US" sz="2100" dirty="0">
                <a:solidFill>
                  <a:srgbClr val="002060"/>
                </a:solidFill>
              </a:rPr>
              <a:t>the synergy of GİNTAŞ experience, </a:t>
            </a:r>
            <a:r>
              <a:rPr lang="en-US" sz="2100" dirty="0" err="1">
                <a:solidFill>
                  <a:srgbClr val="002060"/>
                </a:solidFill>
              </a:rPr>
              <a:t>Gintasmont</a:t>
            </a:r>
            <a:r>
              <a:rPr lang="en-US" sz="2100" dirty="0">
                <a:solidFill>
                  <a:srgbClr val="002060"/>
                </a:solidFill>
              </a:rPr>
              <a:t> is working for improving life starts of Montenegrin people</a:t>
            </a:r>
            <a:r>
              <a:rPr lang="en-US" sz="2100" dirty="0" smtClean="0">
                <a:solidFill>
                  <a:srgbClr val="002060"/>
                </a:solidFill>
              </a:rPr>
              <a:t>.</a:t>
            </a:r>
            <a:endParaRPr lang="sr-Latn-C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x-none" sz="21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100" b="1" dirty="0" smtClean="0">
                <a:solidFill>
                  <a:srgbClr val="002060"/>
                </a:solidFill>
              </a:rPr>
              <a:t>Candidate background: Faculty of </a:t>
            </a:r>
            <a:r>
              <a:rPr lang="x-none" sz="2100" b="1" dirty="0" smtClean="0">
                <a:solidFill>
                  <a:srgbClr val="002060"/>
                </a:solidFill>
              </a:rPr>
              <a:t>Economics</a:t>
            </a:r>
            <a:r>
              <a:rPr lang="sr-Latn-ME" sz="2100" b="1" dirty="0" smtClean="0">
                <a:solidFill>
                  <a:srgbClr val="002060"/>
                </a:solidFill>
              </a:rPr>
              <a:t> (Marketing) and Faculty of Electrical Engineering </a:t>
            </a:r>
            <a:endParaRPr lang="x-none" sz="21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1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1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x-none" sz="2100" b="1" dirty="0" smtClean="0">
                <a:solidFill>
                  <a:srgbClr val="002060"/>
                </a:solidFill>
              </a:rPr>
              <a:t>1</a:t>
            </a:r>
            <a:r>
              <a:rPr lang="sr-Latn-ME" sz="2100" b="1" dirty="0" smtClean="0">
                <a:solidFill>
                  <a:srgbClr val="002060"/>
                </a:solidFill>
              </a:rPr>
              <a:t>; 1;</a:t>
            </a:r>
            <a:endParaRPr lang="x-none" sz="2100" b="1" dirty="0">
              <a:solidFill>
                <a:srgbClr val="002060"/>
              </a:solidFill>
            </a:endParaRPr>
          </a:p>
          <a:p>
            <a:endParaRPr lang="x-none" sz="2300" b="1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649" y="475297"/>
            <a:ext cx="2884171" cy="111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197" y="162280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x-none" sz="23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ME" sz="2300" b="1" dirty="0" smtClean="0">
                <a:solidFill>
                  <a:srgbClr val="002060"/>
                </a:solidFill>
              </a:rPr>
              <a:t>Lustica Development </a:t>
            </a:r>
            <a:r>
              <a:rPr lang="en-US" sz="2400" dirty="0" smtClean="0">
                <a:solidFill>
                  <a:srgbClr val="002060"/>
                </a:solidFill>
              </a:rPr>
              <a:t>was </a:t>
            </a:r>
            <a:r>
              <a:rPr lang="en-US" sz="2400" dirty="0">
                <a:solidFill>
                  <a:srgbClr val="002060"/>
                </a:solidFill>
              </a:rPr>
              <a:t>founded in 2008. </a:t>
            </a:r>
            <a:endParaRPr lang="sr-Latn-ME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ME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joint initiative between </a:t>
            </a:r>
            <a:r>
              <a:rPr lang="en-US" sz="2200" dirty="0" err="1">
                <a:solidFill>
                  <a:srgbClr val="002060"/>
                </a:solidFill>
              </a:rPr>
              <a:t>Orascom</a:t>
            </a:r>
            <a:r>
              <a:rPr lang="en-US" sz="2200" dirty="0">
                <a:solidFill>
                  <a:srgbClr val="002060"/>
                </a:solidFill>
              </a:rPr>
              <a:t> Development Holding (90%) and the Government of Montenegro (10%), it aims to create a community which will best serve the country’s cultural and economic interests through intelligent development of the land using sustainable and environmentally sound methods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x-none" sz="2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200" b="1" dirty="0" smtClean="0">
                <a:solidFill>
                  <a:srgbClr val="002060"/>
                </a:solidFill>
              </a:rPr>
              <a:t>Candidate background: Faculty of </a:t>
            </a:r>
            <a:r>
              <a:rPr lang="x-none" sz="2200" b="1" dirty="0" smtClean="0">
                <a:solidFill>
                  <a:srgbClr val="002060"/>
                </a:solidFill>
              </a:rPr>
              <a:t>Economics</a:t>
            </a:r>
            <a:r>
              <a:rPr lang="sr-Latn-ME" sz="2200" b="1" dirty="0" smtClean="0">
                <a:solidFill>
                  <a:srgbClr val="002060"/>
                </a:solidFill>
              </a:rPr>
              <a:t> and Faculty of </a:t>
            </a:r>
            <a:r>
              <a:rPr lang="sr-Latn-ME" sz="2200" b="1" dirty="0">
                <a:solidFill>
                  <a:srgbClr val="002060"/>
                </a:solidFill>
              </a:rPr>
              <a:t>Electrical </a:t>
            </a:r>
            <a:r>
              <a:rPr lang="sr-Latn-ME" sz="2200" b="1" dirty="0" smtClean="0">
                <a:solidFill>
                  <a:srgbClr val="002060"/>
                </a:solidFill>
              </a:rPr>
              <a:t>Engineering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sr-Latn-ME" sz="2200" b="1" dirty="0" smtClean="0">
                <a:solidFill>
                  <a:srgbClr val="002060"/>
                </a:solidFill>
              </a:rPr>
              <a:t>(Arhitecture)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or Faculty of Polytechnics</a:t>
            </a:r>
          </a:p>
          <a:p>
            <a:pPr marL="0" indent="0">
              <a:buNone/>
            </a:pPr>
            <a:endParaRPr lang="x-none" sz="2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2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x-none" sz="2200" b="1" dirty="0" smtClean="0">
                <a:solidFill>
                  <a:srgbClr val="002060"/>
                </a:solidFill>
              </a:rPr>
              <a:t>1</a:t>
            </a:r>
            <a:r>
              <a:rPr lang="sr-Latn-ME" sz="2200" b="1" dirty="0" smtClean="0">
                <a:solidFill>
                  <a:srgbClr val="002060"/>
                </a:solidFill>
              </a:rPr>
              <a:t>; 1;</a:t>
            </a:r>
            <a:endParaRPr lang="x-none" sz="2200" b="1" dirty="0">
              <a:solidFill>
                <a:srgbClr val="002060"/>
              </a:solidFill>
            </a:endParaRPr>
          </a:p>
          <a:p>
            <a:endParaRPr lang="x-none" sz="2300" b="1" dirty="0"/>
          </a:p>
        </p:txBody>
      </p:sp>
      <p:pic>
        <p:nvPicPr>
          <p:cNvPr id="3076" name="Picture 4" descr="http://www.privrednakomora.me/sites/pkcg.org/files/styles/168x171/public/multimedia/fajlovi/centralni_registar/2012/11/lustica.png?itok=WSnImd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565" y="172402"/>
            <a:ext cx="1424957" cy="145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4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28801"/>
            <a:ext cx="10058400" cy="4023360"/>
          </a:xfrm>
        </p:spPr>
        <p:txBody>
          <a:bodyPr>
            <a:normAutofit fontScale="92500" lnSpcReduction="20000"/>
          </a:bodyPr>
          <a:lstStyle/>
          <a:p>
            <a:endParaRPr lang="x-none" dirty="0" smtClean="0"/>
          </a:p>
          <a:p>
            <a:pPr marL="109728" indent="0">
              <a:buNone/>
            </a:pPr>
            <a:endParaRPr lang="x-none" sz="2200" dirty="0" smtClean="0"/>
          </a:p>
          <a:p>
            <a:pPr marL="0" indent="0">
              <a:buNone/>
            </a:pPr>
            <a:r>
              <a:rPr lang="sr-Latn-ME" sz="2200" b="1" dirty="0" smtClean="0">
                <a:solidFill>
                  <a:srgbClr val="002060"/>
                </a:solidFill>
              </a:rPr>
              <a:t>Mediterranean University</a:t>
            </a:r>
            <a:r>
              <a:rPr lang="en-US" sz="2200" dirty="0">
                <a:solidFill>
                  <a:srgbClr val="002060"/>
                </a:solidFill>
              </a:rPr>
              <a:t> </a:t>
            </a:r>
            <a:r>
              <a:rPr lang="en-US" sz="2200" dirty="0" smtClean="0">
                <a:solidFill>
                  <a:srgbClr val="002060"/>
                </a:solidFill>
              </a:rPr>
              <a:t>is </a:t>
            </a:r>
            <a:r>
              <a:rPr lang="en-US" sz="2200" dirty="0">
                <a:solidFill>
                  <a:srgbClr val="002060"/>
                </a:solidFill>
              </a:rPr>
              <a:t>a university located in </a:t>
            </a:r>
            <a:r>
              <a:rPr lang="sr-Latn-ME" sz="2200" dirty="0" smtClean="0">
                <a:solidFill>
                  <a:srgbClr val="002060"/>
                </a:solidFill>
              </a:rPr>
              <a:t>Podgorica, Montenegro, </a:t>
            </a:r>
            <a:r>
              <a:rPr lang="en-US" sz="2200" dirty="0" smtClean="0">
                <a:solidFill>
                  <a:srgbClr val="002060"/>
                </a:solidFill>
              </a:rPr>
              <a:t>founded </a:t>
            </a:r>
            <a:r>
              <a:rPr lang="en-US" sz="2200" dirty="0">
                <a:solidFill>
                  <a:srgbClr val="002060"/>
                </a:solidFill>
              </a:rPr>
              <a:t>on 30 May </a:t>
            </a:r>
            <a:r>
              <a:rPr lang="en-US" sz="2200" dirty="0" smtClean="0">
                <a:solidFill>
                  <a:srgbClr val="002060"/>
                </a:solidFill>
              </a:rPr>
              <a:t>2006</a:t>
            </a:r>
            <a:r>
              <a:rPr lang="sr-Latn-ME" sz="2200" dirty="0">
                <a:solidFill>
                  <a:srgbClr val="002060"/>
                </a:solidFill>
              </a:rPr>
              <a:t>.</a:t>
            </a:r>
            <a:endParaRPr lang="sr-Latn-ME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r-Latn-ME" sz="2200" dirty="0" smtClean="0">
                <a:solidFill>
                  <a:srgbClr val="002060"/>
                </a:solidFill>
              </a:rPr>
              <a:t>Meditettanean University is </a:t>
            </a: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first private university established in Montenegro and is organized in 6 </a:t>
            </a:r>
            <a:r>
              <a:rPr lang="en-US" sz="2200" dirty="0" smtClean="0">
                <a:solidFill>
                  <a:srgbClr val="002060"/>
                </a:solidFill>
              </a:rPr>
              <a:t>faculties</a:t>
            </a:r>
            <a:r>
              <a:rPr lang="sr-Latn-ME" sz="2200" dirty="0" smtClean="0">
                <a:solidFill>
                  <a:srgbClr val="002060"/>
                </a:solidFill>
              </a:rPr>
              <a:t>: </a:t>
            </a:r>
            <a:r>
              <a:rPr lang="en-US" sz="2200" dirty="0" smtClean="0">
                <a:solidFill>
                  <a:srgbClr val="002060"/>
                </a:solidFill>
              </a:rPr>
              <a:t>Faculty </a:t>
            </a:r>
            <a:r>
              <a:rPr lang="en-US" sz="2200" dirty="0">
                <a:solidFill>
                  <a:srgbClr val="002060"/>
                </a:solidFill>
              </a:rPr>
              <a:t>of Tourism, Hotel and Trade Management Bar, Faculty of Business </a:t>
            </a:r>
            <a:r>
              <a:rPr lang="en-US" sz="2200" dirty="0" smtClean="0">
                <a:solidFill>
                  <a:srgbClr val="002060"/>
                </a:solidFill>
              </a:rPr>
              <a:t>Studies</a:t>
            </a:r>
            <a:r>
              <a:rPr lang="sr-Latn-ME" sz="2200" dirty="0" smtClean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Montenegro </a:t>
            </a:r>
            <a:r>
              <a:rPr lang="en-US" sz="2200" dirty="0">
                <a:solidFill>
                  <a:srgbClr val="002060"/>
                </a:solidFill>
              </a:rPr>
              <a:t>Business </a:t>
            </a:r>
            <a:r>
              <a:rPr lang="en-US" sz="2200" dirty="0" smtClean="0">
                <a:solidFill>
                  <a:srgbClr val="002060"/>
                </a:solidFill>
              </a:rPr>
              <a:t>School, </a:t>
            </a:r>
            <a:r>
              <a:rPr lang="en-US" sz="2200" dirty="0">
                <a:solidFill>
                  <a:srgbClr val="002060"/>
                </a:solidFill>
              </a:rPr>
              <a:t>Faculty of Visual Arts and Faculty of Information Technology</a:t>
            </a:r>
            <a:r>
              <a:rPr lang="x-none" sz="2200" dirty="0" smtClean="0">
                <a:solidFill>
                  <a:srgbClr val="002060"/>
                </a:solidFill>
              </a:rPr>
              <a:t>.</a:t>
            </a:r>
            <a:endParaRPr lang="x-none" sz="2200" dirty="0" smtClean="0">
              <a:solidFill>
                <a:srgbClr val="002060"/>
              </a:solidFill>
            </a:endParaRPr>
          </a:p>
          <a:p>
            <a:endParaRPr lang="x-none" sz="2200" dirty="0"/>
          </a:p>
          <a:p>
            <a:pPr marL="0" indent="0">
              <a:buNone/>
            </a:pPr>
            <a:r>
              <a:rPr lang="x-none" sz="2200" b="1" dirty="0" smtClean="0">
                <a:solidFill>
                  <a:srgbClr val="002060"/>
                </a:solidFill>
              </a:rPr>
              <a:t>Candidate background: </a:t>
            </a:r>
            <a:r>
              <a:rPr lang="sr-Latn-ME" sz="2200" b="1" dirty="0" smtClean="0">
                <a:solidFill>
                  <a:srgbClr val="002060"/>
                </a:solidFill>
              </a:rPr>
              <a:t> Faculty of Economics (Marketing) and</a:t>
            </a:r>
            <a:r>
              <a:rPr lang="x-none" sz="2200" b="1" dirty="0" smtClean="0">
                <a:solidFill>
                  <a:srgbClr val="002060"/>
                </a:solidFill>
              </a:rPr>
              <a:t> </a:t>
            </a:r>
            <a:r>
              <a:rPr lang="x-none" sz="2200" b="1" dirty="0" smtClean="0">
                <a:solidFill>
                  <a:srgbClr val="002060"/>
                </a:solidFill>
              </a:rPr>
              <a:t>Law Faculty</a:t>
            </a:r>
          </a:p>
          <a:p>
            <a:endParaRPr lang="x-none" sz="2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x-none" sz="22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x-none" sz="2200" b="1" dirty="0" smtClean="0">
                <a:solidFill>
                  <a:srgbClr val="002060"/>
                </a:solidFill>
              </a:rPr>
              <a:t>1</a:t>
            </a:r>
            <a:r>
              <a:rPr lang="sr-Latn-ME" sz="2200" b="1" dirty="0" smtClean="0">
                <a:solidFill>
                  <a:srgbClr val="002060"/>
                </a:solidFill>
              </a:rPr>
              <a:t>; 1;</a:t>
            </a:r>
            <a:endParaRPr lang="x-none" sz="2200" b="1" dirty="0">
              <a:solidFill>
                <a:srgbClr val="002060"/>
              </a:solidFill>
            </a:endParaRPr>
          </a:p>
          <a:p>
            <a:endParaRPr lang="x-none" dirty="0"/>
          </a:p>
        </p:txBody>
      </p:sp>
      <p:pic>
        <p:nvPicPr>
          <p:cNvPr id="2050" name="Picture 2" descr="http://upload.wikimedia.org/wikipedia/commons/5/50/Logo_Univerzitet_Mediter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82" y="228598"/>
            <a:ext cx="1536998" cy="133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885" y="687703"/>
            <a:ext cx="242887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53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x-none" sz="23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dirty="0" err="1" smtClean="0">
                <a:solidFill>
                  <a:srgbClr val="002060"/>
                </a:solidFill>
              </a:rPr>
              <a:t>Societe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>
                <a:solidFill>
                  <a:srgbClr val="002060"/>
                </a:solidFill>
              </a:rPr>
              <a:t>Generale </a:t>
            </a:r>
            <a:r>
              <a:rPr lang="x-none" sz="2300" dirty="0" err="1" smtClean="0">
                <a:solidFill>
                  <a:srgbClr val="002060"/>
                </a:solidFill>
              </a:rPr>
              <a:t>Group</a:t>
            </a:r>
            <a:r>
              <a:rPr lang="x-none" sz="2300" dirty="0">
                <a:solidFill>
                  <a:srgbClr val="002060"/>
                </a:solidFill>
              </a:rPr>
              <a:t> </a:t>
            </a:r>
            <a:r>
              <a:rPr lang="x-none" sz="2300" dirty="0" smtClean="0">
                <a:solidFill>
                  <a:srgbClr val="002060"/>
                </a:solidFill>
              </a:rPr>
              <a:t> is one </a:t>
            </a:r>
            <a:r>
              <a:rPr lang="x-none" sz="2300" dirty="0" err="1" smtClean="0">
                <a:solidFill>
                  <a:srgbClr val="002060"/>
                </a:solidFill>
              </a:rPr>
              <a:t>of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the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largest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European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groups</a:t>
            </a:r>
            <a:r>
              <a:rPr lang="x-none" sz="2300" dirty="0" smtClean="0">
                <a:solidFill>
                  <a:srgbClr val="002060"/>
                </a:solidFill>
              </a:rPr>
              <a:t> to provide </a:t>
            </a:r>
            <a:r>
              <a:rPr lang="x-none" sz="2300" dirty="0" err="1" smtClean="0">
                <a:solidFill>
                  <a:srgbClr val="002060"/>
                </a:solidFill>
              </a:rPr>
              <a:t>financial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services</a:t>
            </a:r>
            <a:r>
              <a:rPr lang="x-none" sz="2300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err="1">
                <a:solidFill>
                  <a:srgbClr val="002060"/>
                </a:solidFill>
              </a:rPr>
              <a:t>Societe</a:t>
            </a:r>
            <a:r>
              <a:rPr lang="x-none" sz="2300" b="1" dirty="0">
                <a:solidFill>
                  <a:srgbClr val="002060"/>
                </a:solidFill>
              </a:rPr>
              <a:t> </a:t>
            </a:r>
            <a:r>
              <a:rPr lang="x-none" sz="2300" b="1" dirty="0" smtClean="0">
                <a:solidFill>
                  <a:srgbClr val="002060"/>
                </a:solidFill>
              </a:rPr>
              <a:t>Generale Montenegro </a:t>
            </a:r>
            <a:r>
              <a:rPr lang="x-none" sz="2300" b="1" dirty="0" err="1" smtClean="0">
                <a:solidFill>
                  <a:srgbClr val="002060"/>
                </a:solidFill>
              </a:rPr>
              <a:t>bank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en-US" sz="2300" dirty="0">
                <a:solidFill>
                  <a:srgbClr val="002060"/>
                </a:solidFill>
              </a:rPr>
              <a:t>provides a full range of banking services to citizens and businesses</a:t>
            </a:r>
            <a:r>
              <a:rPr lang="en-US" sz="2300" dirty="0" smtClean="0">
                <a:solidFill>
                  <a:srgbClr val="002060"/>
                </a:solidFill>
              </a:rPr>
              <a:t>.</a:t>
            </a:r>
            <a:endParaRPr lang="x-none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background: Faculty of </a:t>
            </a:r>
            <a:r>
              <a:rPr lang="x-none" sz="2300" b="1" dirty="0" smtClean="0">
                <a:solidFill>
                  <a:srgbClr val="002060"/>
                </a:solidFill>
              </a:rPr>
              <a:t>Economics</a:t>
            </a:r>
            <a:r>
              <a:rPr lang="sr-Latn-ME" sz="2300" b="1" dirty="0" smtClean="0">
                <a:solidFill>
                  <a:srgbClr val="002060"/>
                </a:solidFill>
              </a:rPr>
              <a:t>, Faculty of Sciences (Mathematics)</a:t>
            </a:r>
            <a:r>
              <a:rPr lang="en-US" sz="2300" b="1" dirty="0" smtClean="0">
                <a:solidFill>
                  <a:srgbClr val="002060"/>
                </a:solidFill>
              </a:rPr>
              <a:t> or Faculty of Polytechnics</a:t>
            </a:r>
            <a:r>
              <a:rPr lang="sr-Latn-ME" sz="2300" b="1" dirty="0" smtClean="0">
                <a:solidFill>
                  <a:srgbClr val="002060"/>
                </a:solidFill>
              </a:rPr>
              <a:t> and Law Faculty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sr-Latn-ME" sz="2300" b="1" dirty="0" smtClean="0">
                <a:solidFill>
                  <a:srgbClr val="002060"/>
                </a:solidFill>
              </a:rPr>
              <a:t>2; 1; 1;</a:t>
            </a:r>
            <a:endParaRPr lang="x-none" sz="2300" b="1" dirty="0">
              <a:solidFill>
                <a:srgbClr val="002060"/>
              </a:solidFill>
            </a:endParaRPr>
          </a:p>
          <a:p>
            <a:endParaRPr lang="x-non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" y="354702"/>
            <a:ext cx="4481391" cy="106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5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CS" sz="2200" b="1" dirty="0" smtClean="0">
                <a:solidFill>
                  <a:srgbClr val="002060"/>
                </a:solidFill>
              </a:rPr>
              <a:t>AmCham Montenegro </a:t>
            </a:r>
            <a:r>
              <a:rPr lang="en-US" sz="2200" dirty="0" smtClean="0">
                <a:solidFill>
                  <a:srgbClr val="002060"/>
                </a:solidFill>
              </a:rPr>
              <a:t>is an independent business association consisting of </a:t>
            </a:r>
            <a:r>
              <a:rPr lang="sr-Latn-ME" sz="2200" dirty="0" smtClean="0">
                <a:solidFill>
                  <a:srgbClr val="002060"/>
                </a:solidFill>
              </a:rPr>
              <a:t>70</a:t>
            </a:r>
            <a:r>
              <a:rPr lang="en-US" sz="2200" dirty="0" smtClean="0">
                <a:solidFill>
                  <a:srgbClr val="002060"/>
                </a:solidFill>
              </a:rPr>
              <a:t> member companies. </a:t>
            </a:r>
            <a:r>
              <a:rPr lang="en-US" sz="2200" dirty="0" err="1" smtClean="0">
                <a:solidFill>
                  <a:srgbClr val="002060"/>
                </a:solidFill>
              </a:rPr>
              <a:t>AmCham</a:t>
            </a:r>
            <a:r>
              <a:rPr lang="en-US" sz="2200" dirty="0" smtClean="0">
                <a:solidFill>
                  <a:srgbClr val="002060"/>
                </a:solidFill>
              </a:rPr>
              <a:t> Montenegro is comprised of American-based companies as well as some of the most prominent local and international companies operating in Montenegro. </a:t>
            </a:r>
            <a:endParaRPr lang="sr-Latn-ME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r-Latn-CS" sz="22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ME" sz="2200" dirty="0" smtClean="0">
                <a:solidFill>
                  <a:srgbClr val="002060"/>
                </a:solidFill>
              </a:rPr>
              <a:t>Established in 2008, AmCham Montenegro </a:t>
            </a:r>
            <a:r>
              <a:rPr lang="en-US" sz="2200" dirty="0" smtClean="0">
                <a:solidFill>
                  <a:srgbClr val="002060"/>
                </a:solidFill>
              </a:rPr>
              <a:t>is </a:t>
            </a:r>
            <a:r>
              <a:rPr lang="en-US" sz="2200" dirty="0">
                <a:solidFill>
                  <a:srgbClr val="002060"/>
                </a:solidFill>
              </a:rPr>
              <a:t>dedicated to improving the business environment of Montenegro in order to attract more U.S. and other foreign investments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sr-Latn-ME" sz="2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background: </a:t>
            </a:r>
            <a:r>
              <a:rPr lang="sr-Latn-CS" sz="2300" b="1" dirty="0" smtClean="0">
                <a:solidFill>
                  <a:srgbClr val="002060"/>
                </a:solidFill>
              </a:rPr>
              <a:t>Law Faculty</a:t>
            </a:r>
            <a:r>
              <a:rPr lang="en-US" sz="2300" b="1" dirty="0" smtClean="0">
                <a:solidFill>
                  <a:srgbClr val="002060"/>
                </a:solidFill>
              </a:rPr>
              <a:t> or Faculty of Economics</a:t>
            </a:r>
            <a:endParaRPr lang="sr-Latn-CS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err="1" smtClean="0">
                <a:solidFill>
                  <a:srgbClr val="002060"/>
                </a:solidFill>
              </a:rPr>
              <a:t>Number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of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available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positions</a:t>
            </a:r>
            <a:r>
              <a:rPr lang="x-none" sz="2300" b="1" dirty="0" smtClean="0">
                <a:solidFill>
                  <a:srgbClr val="002060"/>
                </a:solidFill>
              </a:rPr>
              <a:t>: 1</a:t>
            </a:r>
            <a:endParaRPr lang="x-none" sz="2300" b="1" dirty="0">
              <a:solidFill>
                <a:srgbClr val="002060"/>
              </a:solidFill>
            </a:endParaRPr>
          </a:p>
          <a:p>
            <a:endParaRPr lang="x-none" sz="2300" b="1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25" y="255059"/>
            <a:ext cx="3137015" cy="143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7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4400" b="1" dirty="0" smtClean="0">
                <a:solidFill>
                  <a:srgbClr val="002060"/>
                </a:solidFill>
              </a:rPr>
              <a:t>201</a:t>
            </a:r>
            <a:r>
              <a:rPr lang="sr-Latn-ME" sz="4400" b="1" dirty="0" smtClean="0">
                <a:solidFill>
                  <a:srgbClr val="002060"/>
                </a:solidFill>
              </a:rPr>
              <a:t>4</a:t>
            </a:r>
            <a:r>
              <a:rPr lang="x-none" sz="4400" b="1" dirty="0" smtClean="0">
                <a:solidFill>
                  <a:srgbClr val="002060"/>
                </a:solidFill>
              </a:rPr>
              <a:t> A</a:t>
            </a:r>
            <a:r>
              <a:rPr lang="sr-Latn-ME" sz="4400" b="1" dirty="0" smtClean="0">
                <a:solidFill>
                  <a:srgbClr val="002060"/>
                </a:solidFill>
              </a:rPr>
              <a:t>mCham Internship Program</a:t>
            </a:r>
            <a:br>
              <a:rPr lang="sr-Latn-ME" sz="4400" b="1" dirty="0" smtClean="0">
                <a:solidFill>
                  <a:srgbClr val="002060"/>
                </a:solidFill>
              </a:rPr>
            </a:br>
            <a:r>
              <a:rPr lang="x-none" sz="4400" b="1" dirty="0" smtClean="0">
                <a:solidFill>
                  <a:srgbClr val="002060"/>
                </a:solidFill>
              </a:rPr>
              <a:t>Certificate </a:t>
            </a:r>
            <a:r>
              <a:rPr lang="x-none" sz="4400" b="1" dirty="0" smtClean="0">
                <a:solidFill>
                  <a:srgbClr val="002060"/>
                </a:solidFill>
              </a:rPr>
              <a:t>Ceremony</a:t>
            </a:r>
            <a:endParaRPr lang="x-none" sz="4400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x-none" dirty="0" smtClean="0"/>
          </a:p>
          <a:p>
            <a:endParaRPr lang="x-none" dirty="0"/>
          </a:p>
          <a:p>
            <a:pPr marL="109728" indent="0">
              <a:buNone/>
            </a:pPr>
            <a:endParaRPr lang="x-none" i="1" dirty="0"/>
          </a:p>
        </p:txBody>
      </p:sp>
      <p:pic>
        <p:nvPicPr>
          <p:cNvPr id="4098" name="Picture 2" descr="https://fbcdn-sphotos-h-a.akamaihd.net/hphotos-ak-xpf1/v/t1.0-9/10387456_776681819066374_6919129361615671618_n.jpg?oh=159e8b2ce350b44e6414a323b4cb5515&amp;oe=558073FC&amp;__gda__=1433657238_ec58bb6db599498d6d5752840ff432b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629" y="1845734"/>
            <a:ext cx="6366511" cy="42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6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dirty="0" smtClean="0"/>
          </a:p>
          <a:p>
            <a:endParaRPr lang="x-none" dirty="0"/>
          </a:p>
          <a:p>
            <a:pPr marL="109728" indent="0" algn="ctr">
              <a:buNone/>
            </a:pPr>
            <a:endParaRPr lang="sr-Latn-CS" sz="5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 algn="ctr">
              <a:buNone/>
            </a:pPr>
            <a:r>
              <a:rPr lang="sr-Latn-CS" sz="5000" b="1" dirty="0" smtClean="0">
                <a:solidFill>
                  <a:schemeClr val="tx1"/>
                </a:solidFill>
              </a:rPr>
              <a:t>Thank </a:t>
            </a:r>
            <a:r>
              <a:rPr lang="sr-Latn-CS" sz="5000" b="1" dirty="0">
                <a:solidFill>
                  <a:schemeClr val="tx1"/>
                </a:solidFill>
              </a:rPr>
              <a:t>Y</a:t>
            </a:r>
            <a:r>
              <a:rPr lang="sr-Latn-CS" sz="5000" b="1" dirty="0" smtClean="0">
                <a:solidFill>
                  <a:schemeClr val="tx1"/>
                </a:solidFill>
              </a:rPr>
              <a:t>ou ! </a:t>
            </a:r>
            <a:endParaRPr lang="x-none" sz="5000" b="1" i="1" dirty="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x-none" i="1" dirty="0"/>
          </a:p>
        </p:txBody>
      </p:sp>
    </p:spTree>
    <p:extLst>
      <p:ext uri="{BB962C8B-B14F-4D97-AF65-F5344CB8AC3E}">
        <p14:creationId xmlns:p14="http://schemas.microsoft.com/office/powerpoint/2010/main" val="217499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</a:rPr>
              <a:t>201</a:t>
            </a:r>
            <a:r>
              <a:rPr lang="sr-Latn-ME" b="1" dirty="0" smtClean="0">
                <a:solidFill>
                  <a:srgbClr val="002060"/>
                </a:solidFill>
              </a:rPr>
              <a:t>5</a:t>
            </a:r>
            <a:r>
              <a:rPr lang="x-none" b="1" dirty="0" smtClean="0">
                <a:solidFill>
                  <a:srgbClr val="002060"/>
                </a:solidFill>
              </a:rPr>
              <a:t> </a:t>
            </a:r>
            <a:r>
              <a:rPr lang="x-none" b="1" dirty="0" smtClean="0">
                <a:solidFill>
                  <a:srgbClr val="002060"/>
                </a:solidFill>
              </a:rPr>
              <a:t>AmCham Internship Program</a:t>
            </a:r>
            <a:endParaRPr lang="x-none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x-none" b="1" u="sng" dirty="0" smtClean="0"/>
          </a:p>
          <a:p>
            <a:pPr marL="109728" indent="0">
              <a:buFont typeface="Wingdings" pitchFamily="2" charset="2"/>
              <a:buChar char="Ø"/>
            </a:pPr>
            <a:r>
              <a:rPr lang="sr-Latn-CS" dirty="0" smtClean="0"/>
              <a:t> </a:t>
            </a:r>
            <a:r>
              <a:rPr lang="x-none" sz="2400" b="1" dirty="0" smtClean="0">
                <a:solidFill>
                  <a:srgbClr val="002060"/>
                </a:solidFill>
              </a:rPr>
              <a:t>Three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x-none" sz="2400" b="1" dirty="0" smtClean="0">
                <a:solidFill>
                  <a:srgbClr val="002060"/>
                </a:solidFill>
              </a:rPr>
              <a:t>month internship </a:t>
            </a:r>
            <a:r>
              <a:rPr lang="en-US" sz="2400" dirty="0" smtClean="0">
                <a:solidFill>
                  <a:srgbClr val="002060"/>
                </a:solidFill>
              </a:rPr>
              <a:t>with one</a:t>
            </a:r>
            <a:r>
              <a:rPr lang="x-none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of </a:t>
            </a:r>
            <a:r>
              <a:rPr lang="x-none" sz="2400" dirty="0" smtClean="0">
                <a:solidFill>
                  <a:srgbClr val="002060"/>
                </a:solidFill>
              </a:rPr>
              <a:t>AmCham</a:t>
            </a:r>
            <a:r>
              <a:rPr lang="en-US" sz="2400" dirty="0" smtClean="0">
                <a:solidFill>
                  <a:srgbClr val="002060"/>
                </a:solidFill>
              </a:rPr>
              <a:t>’s member </a:t>
            </a:r>
            <a:r>
              <a:rPr lang="en-US" sz="2400" dirty="0" smtClean="0">
                <a:solidFill>
                  <a:srgbClr val="002060"/>
                </a:solidFill>
              </a:rPr>
              <a:t>companies</a:t>
            </a:r>
            <a:r>
              <a:rPr lang="sr-Latn-ME" sz="2400" dirty="0" smtClean="0">
                <a:solidFill>
                  <a:srgbClr val="002060"/>
                </a:solidFill>
              </a:rPr>
              <a:t> including AmCham Montenegro;</a:t>
            </a:r>
            <a:endParaRPr lang="sr-Latn-CS" sz="2400" dirty="0" smtClean="0">
              <a:solidFill>
                <a:srgbClr val="002060"/>
              </a:solidFill>
            </a:endParaRPr>
          </a:p>
          <a:p>
            <a:pPr marL="109728" indent="0">
              <a:buFont typeface="Wingdings" pitchFamily="2" charset="2"/>
              <a:buChar char="Ø"/>
            </a:pPr>
            <a:r>
              <a:rPr lang="sr-Latn-CS" sz="2400" dirty="0" smtClean="0">
                <a:solidFill>
                  <a:srgbClr val="002060"/>
                </a:solidFill>
              </a:rPr>
              <a:t> </a:t>
            </a:r>
            <a:r>
              <a:rPr lang="x-none" sz="2400" dirty="0" smtClean="0">
                <a:solidFill>
                  <a:srgbClr val="002060"/>
                </a:solidFill>
              </a:rPr>
              <a:t>Program</a:t>
            </a:r>
            <a:r>
              <a:rPr lang="sr-Latn-C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runs </a:t>
            </a:r>
            <a:r>
              <a:rPr lang="sr-Latn-CS" sz="2400" b="1" dirty="0" smtClean="0">
                <a:solidFill>
                  <a:srgbClr val="002060"/>
                </a:solidFill>
              </a:rPr>
              <a:t>A</a:t>
            </a:r>
            <a:r>
              <a:rPr lang="x-none" sz="2400" b="1" dirty="0" smtClean="0">
                <a:solidFill>
                  <a:srgbClr val="002060"/>
                </a:solidFill>
              </a:rPr>
              <a:t>pril </a:t>
            </a:r>
            <a:r>
              <a:rPr lang="x-none" sz="2400" b="1" dirty="0" smtClean="0">
                <a:solidFill>
                  <a:srgbClr val="002060"/>
                </a:solidFill>
              </a:rPr>
              <a:t>1</a:t>
            </a:r>
            <a:r>
              <a:rPr lang="sr-Latn-ME" sz="2400" b="1" dirty="0" smtClean="0">
                <a:solidFill>
                  <a:srgbClr val="002060"/>
                </a:solidFill>
              </a:rPr>
              <a:t>4</a:t>
            </a:r>
            <a:r>
              <a:rPr lang="x-none" sz="2400" b="1" dirty="0" smtClean="0">
                <a:solidFill>
                  <a:srgbClr val="002060"/>
                </a:solidFill>
              </a:rPr>
              <a:t> </a:t>
            </a:r>
            <a:r>
              <a:rPr lang="x-none" sz="2400" dirty="0" smtClean="0">
                <a:solidFill>
                  <a:srgbClr val="002060"/>
                </a:solidFill>
              </a:rPr>
              <a:t>- </a:t>
            </a:r>
            <a:r>
              <a:rPr lang="x-none" sz="2400" b="1" dirty="0" smtClean="0">
                <a:solidFill>
                  <a:srgbClr val="002060"/>
                </a:solidFill>
              </a:rPr>
              <a:t>July 1</a:t>
            </a:r>
            <a:r>
              <a:rPr lang="sr-Latn-ME" sz="2400" b="1" dirty="0" smtClean="0">
                <a:solidFill>
                  <a:srgbClr val="002060"/>
                </a:solidFill>
              </a:rPr>
              <a:t>4</a:t>
            </a:r>
            <a:r>
              <a:rPr lang="x-none" sz="2400" b="1" dirty="0" smtClean="0">
                <a:solidFill>
                  <a:srgbClr val="002060"/>
                </a:solidFill>
              </a:rPr>
              <a:t>, </a:t>
            </a:r>
            <a:r>
              <a:rPr lang="x-none" sz="2400" b="1" dirty="0" smtClean="0">
                <a:solidFill>
                  <a:srgbClr val="002060"/>
                </a:solidFill>
              </a:rPr>
              <a:t>201</a:t>
            </a:r>
            <a:r>
              <a:rPr lang="sr-Latn-ME" sz="2400" b="1" dirty="0" smtClean="0">
                <a:solidFill>
                  <a:srgbClr val="002060"/>
                </a:solidFill>
              </a:rPr>
              <a:t>5;</a:t>
            </a:r>
            <a:endParaRPr lang="x-none" sz="2400" b="1" dirty="0" smtClean="0">
              <a:solidFill>
                <a:srgbClr val="002060"/>
              </a:solidFill>
            </a:endParaRPr>
          </a:p>
          <a:p>
            <a:pPr marL="109728" indent="0">
              <a:buFont typeface="Wingdings" pitchFamily="2" charset="2"/>
              <a:buChar char="Ø"/>
            </a:pPr>
            <a:r>
              <a:rPr lang="x-none" sz="2400" b="1" dirty="0" smtClean="0">
                <a:solidFill>
                  <a:srgbClr val="002060"/>
                </a:solidFill>
              </a:rPr>
              <a:t> 21 available </a:t>
            </a:r>
            <a:r>
              <a:rPr lang="x-none" sz="2400" b="1" dirty="0" smtClean="0">
                <a:solidFill>
                  <a:srgbClr val="002060"/>
                </a:solidFill>
              </a:rPr>
              <a:t>positions</a:t>
            </a:r>
            <a:r>
              <a:rPr lang="sr-Latn-ME" sz="2400" b="1" dirty="0" smtClean="0">
                <a:solidFill>
                  <a:srgbClr val="002060"/>
                </a:solidFill>
              </a:rPr>
              <a:t>;</a:t>
            </a:r>
            <a:endParaRPr lang="en-US" sz="2400" b="1" dirty="0">
              <a:solidFill>
                <a:srgbClr val="002060"/>
              </a:solidFill>
            </a:endParaRPr>
          </a:p>
          <a:p>
            <a:pPr marL="109728" indent="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1</a:t>
            </a:r>
            <a:r>
              <a:rPr lang="sr-Latn-ME" sz="2400" b="1" dirty="0" smtClean="0">
                <a:solidFill>
                  <a:srgbClr val="002060"/>
                </a:solidFill>
              </a:rPr>
              <a:t>0</a:t>
            </a:r>
            <a:r>
              <a:rPr lang="en-US" sz="2400" b="1" dirty="0" smtClean="0">
                <a:solidFill>
                  <a:srgbClr val="002060"/>
                </a:solidFill>
              </a:rPr>
              <a:t> participating </a:t>
            </a:r>
            <a:r>
              <a:rPr lang="en-US" sz="2400" b="1" dirty="0" smtClean="0">
                <a:solidFill>
                  <a:srgbClr val="002060"/>
                </a:solidFill>
              </a:rPr>
              <a:t>companies/organizations</a:t>
            </a:r>
            <a:r>
              <a:rPr lang="sr-Latn-ME" sz="2400" b="1" dirty="0" smtClean="0">
                <a:solidFill>
                  <a:srgbClr val="002060"/>
                </a:solidFill>
              </a:rPr>
              <a:t>;</a:t>
            </a:r>
            <a:endParaRPr lang="x-none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1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</a:rPr>
              <a:t>Minimum </a:t>
            </a:r>
            <a:r>
              <a:rPr lang="x-none" b="1" dirty="0" err="1" smtClean="0">
                <a:solidFill>
                  <a:srgbClr val="002060"/>
                </a:solidFill>
              </a:rPr>
              <a:t>criteria</a:t>
            </a:r>
            <a:r>
              <a:rPr lang="x-none" b="1" dirty="0" smtClean="0">
                <a:solidFill>
                  <a:srgbClr val="002060"/>
                </a:solidFill>
              </a:rPr>
              <a:t>:</a:t>
            </a:r>
            <a:endParaRPr lang="x-none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x-none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Students </a:t>
            </a:r>
            <a:r>
              <a:rPr lang="en-US" sz="2400" dirty="0" smtClean="0">
                <a:solidFill>
                  <a:srgbClr val="002060"/>
                </a:solidFill>
              </a:rPr>
              <a:t>must be </a:t>
            </a:r>
            <a:r>
              <a:rPr lang="x-none" sz="2400" dirty="0" smtClean="0">
                <a:solidFill>
                  <a:srgbClr val="002060"/>
                </a:solidFill>
              </a:rPr>
              <a:t>in the final year of </a:t>
            </a:r>
            <a:r>
              <a:rPr lang="x-none" sz="2400" dirty="0" smtClean="0">
                <a:solidFill>
                  <a:srgbClr val="002060"/>
                </a:solidFill>
              </a:rPr>
              <a:t>studie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Must </a:t>
            </a:r>
            <a:r>
              <a:rPr lang="en-US" sz="2400" dirty="0">
                <a:solidFill>
                  <a:srgbClr val="002060"/>
                </a:solidFill>
              </a:rPr>
              <a:t>have an 8.0 Grade Point Average, or above, on a 10.0 scale, or equivalent on another grade </a:t>
            </a:r>
            <a:r>
              <a:rPr lang="en-US" sz="2400" dirty="0" smtClean="0">
                <a:solidFill>
                  <a:srgbClr val="002060"/>
                </a:solidFill>
              </a:rPr>
              <a:t>scale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sr-Latn-ME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Possess </a:t>
            </a:r>
            <a:r>
              <a:rPr lang="en-US" sz="2400" dirty="0" smtClean="0">
                <a:solidFill>
                  <a:srgbClr val="002060"/>
                </a:solidFill>
              </a:rPr>
              <a:t>e</a:t>
            </a:r>
            <a:r>
              <a:rPr lang="x-none" sz="2400" dirty="0" smtClean="0">
                <a:solidFill>
                  <a:srgbClr val="002060"/>
                </a:solidFill>
              </a:rPr>
              <a:t>xcellent knowledge of</a:t>
            </a:r>
            <a:r>
              <a:rPr lang="en-US" sz="2400" dirty="0" smtClean="0">
                <a:solidFill>
                  <a:srgbClr val="002060"/>
                </a:solidFill>
              </a:rPr>
              <a:t> the</a:t>
            </a:r>
            <a:r>
              <a:rPr lang="x-none" sz="2400" dirty="0" smtClean="0">
                <a:solidFill>
                  <a:srgbClr val="002060"/>
                </a:solidFill>
              </a:rPr>
              <a:t> English </a:t>
            </a:r>
            <a:r>
              <a:rPr lang="x-none" sz="2400" dirty="0" smtClean="0">
                <a:solidFill>
                  <a:srgbClr val="002060"/>
                </a:solidFill>
              </a:rPr>
              <a:t>language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Strong </a:t>
            </a:r>
            <a:r>
              <a:rPr lang="x-none" sz="2400" dirty="0">
                <a:solidFill>
                  <a:srgbClr val="002060"/>
                </a:solidFill>
              </a:rPr>
              <a:t>c</a:t>
            </a:r>
            <a:r>
              <a:rPr lang="x-none" sz="2400" dirty="0" smtClean="0">
                <a:solidFill>
                  <a:srgbClr val="002060"/>
                </a:solidFill>
              </a:rPr>
              <a:t>omputer </a:t>
            </a:r>
            <a:r>
              <a:rPr lang="x-none" sz="2400" dirty="0" smtClean="0">
                <a:solidFill>
                  <a:srgbClr val="002060"/>
                </a:solidFill>
              </a:rPr>
              <a:t>skills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Motivation, creativity and entrepreneurial </a:t>
            </a:r>
            <a:r>
              <a:rPr lang="x-none" sz="2400" dirty="0" smtClean="0">
                <a:solidFill>
                  <a:srgbClr val="002060"/>
                </a:solidFill>
              </a:rPr>
              <a:t>spirit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Application materials</a:t>
            </a:r>
            <a:r>
              <a:rPr lang="x-none" b="1" dirty="0" smtClean="0">
                <a:solidFill>
                  <a:srgbClr val="002060"/>
                </a:solidFill>
              </a:rPr>
              <a:t>:</a:t>
            </a:r>
            <a:endParaRPr lang="x-none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72266"/>
            <a:ext cx="10058400" cy="339682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CV</a:t>
            </a:r>
            <a:r>
              <a:rPr lang="sr-Latn-CS" sz="2400" dirty="0" smtClean="0">
                <a:solidFill>
                  <a:srgbClr val="002060"/>
                </a:solidFill>
              </a:rPr>
              <a:t> </a:t>
            </a:r>
            <a:r>
              <a:rPr lang="sr-Latn-CS" sz="2400" dirty="0" smtClean="0">
                <a:solidFill>
                  <a:srgbClr val="002060"/>
                </a:solidFill>
              </a:rPr>
              <a:t>(</a:t>
            </a:r>
            <a:r>
              <a:rPr lang="sr-Latn-CS" sz="2400" dirty="0" smtClean="0">
                <a:solidFill>
                  <a:srgbClr val="002060"/>
                </a:solidFill>
              </a:rPr>
              <a:t>in English</a:t>
            </a:r>
            <a:r>
              <a:rPr lang="sr-Latn-CS" sz="2400" dirty="0" smtClean="0">
                <a:solidFill>
                  <a:srgbClr val="002060"/>
                </a:solidFill>
              </a:rPr>
              <a:t>);</a:t>
            </a:r>
            <a:endParaRPr lang="x-none" sz="24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Certificate verifying regular enrollment in the final year</a:t>
            </a:r>
            <a:r>
              <a:rPr lang="x-none" sz="2400" dirty="0">
                <a:solidFill>
                  <a:srgbClr val="002060"/>
                </a:solidFill>
              </a:rPr>
              <a:t> </a:t>
            </a:r>
            <a:r>
              <a:rPr lang="x-none" sz="2400" dirty="0" smtClean="0">
                <a:solidFill>
                  <a:srgbClr val="002060"/>
                </a:solidFill>
              </a:rPr>
              <a:t>of </a:t>
            </a:r>
            <a:r>
              <a:rPr lang="x-none" sz="2400" dirty="0" smtClean="0">
                <a:solidFill>
                  <a:srgbClr val="002060"/>
                </a:solidFill>
              </a:rPr>
              <a:t>studies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Certificate with an overview of all examinations and with average </a:t>
            </a:r>
            <a:r>
              <a:rPr lang="x-none" sz="2400" dirty="0" smtClean="0">
                <a:solidFill>
                  <a:srgbClr val="002060"/>
                </a:solidFill>
              </a:rPr>
              <a:t>score achieved </a:t>
            </a:r>
            <a:r>
              <a:rPr lang="x-none" sz="2400" dirty="0" smtClean="0">
                <a:solidFill>
                  <a:srgbClr val="002060"/>
                </a:solidFill>
              </a:rPr>
              <a:t>in previous years of </a:t>
            </a:r>
            <a:r>
              <a:rPr lang="x-none" sz="2400" dirty="0" smtClean="0">
                <a:solidFill>
                  <a:srgbClr val="002060"/>
                </a:solidFill>
              </a:rPr>
              <a:t>study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</a:rPr>
              <a:t>Cover letter</a:t>
            </a:r>
            <a:r>
              <a:rPr lang="x-none" sz="2400" dirty="0">
                <a:solidFill>
                  <a:srgbClr val="002060"/>
                </a:solidFill>
              </a:rPr>
              <a:t> </a:t>
            </a:r>
            <a:r>
              <a:rPr lang="x-none" sz="2400" dirty="0" smtClean="0">
                <a:solidFill>
                  <a:srgbClr val="002060"/>
                </a:solidFill>
              </a:rPr>
              <a:t>(in English</a:t>
            </a:r>
            <a:r>
              <a:rPr lang="x-none" sz="2400" dirty="0" smtClean="0">
                <a:solidFill>
                  <a:srgbClr val="002060"/>
                </a:solidFill>
              </a:rPr>
              <a:t>)</a:t>
            </a:r>
            <a:r>
              <a:rPr lang="sr-Latn-ME" sz="2400" dirty="0" smtClean="0">
                <a:solidFill>
                  <a:srgbClr val="002060"/>
                </a:solidFill>
              </a:rPr>
              <a:t>;</a:t>
            </a:r>
            <a:endParaRPr lang="x-none" sz="2400" dirty="0" smtClean="0">
              <a:solidFill>
                <a:srgbClr val="002060"/>
              </a:solidFill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2727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2533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x-none" sz="2400" b="1" dirty="0" smtClean="0">
                <a:solidFill>
                  <a:srgbClr val="002060"/>
                </a:solidFill>
              </a:rPr>
              <a:t>For more information about the</a:t>
            </a:r>
            <a:r>
              <a:rPr lang="en-US" sz="2400" b="1" dirty="0" smtClean="0">
                <a:solidFill>
                  <a:srgbClr val="002060"/>
                </a:solidFill>
              </a:rPr>
              <a:t> AmCham</a:t>
            </a:r>
            <a:r>
              <a:rPr lang="x-none" sz="2400" b="1" dirty="0" smtClean="0">
                <a:solidFill>
                  <a:srgbClr val="002060"/>
                </a:solidFill>
              </a:rPr>
              <a:t> Internship Program, please visit</a:t>
            </a:r>
            <a:r>
              <a:rPr lang="x-none" sz="2400" b="1" dirty="0" smtClean="0">
                <a:solidFill>
                  <a:srgbClr val="002060"/>
                </a:solidFill>
              </a:rPr>
              <a:t>:</a:t>
            </a:r>
            <a:endParaRPr lang="sr-Latn-ME" sz="2400" b="1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x-none" sz="2400" b="1" dirty="0" smtClean="0">
                <a:solidFill>
                  <a:srgbClr val="002060"/>
                </a:solidFill>
              </a:rPr>
              <a:t> </a:t>
            </a:r>
            <a:endParaRPr lang="x-none" sz="2400" b="1" dirty="0">
              <a:solidFill>
                <a:srgbClr val="002060"/>
              </a:solidFill>
            </a:endParaRPr>
          </a:p>
          <a:p>
            <a:pPr algn="ctr"/>
            <a:r>
              <a:rPr lang="sr-Latn-CS" sz="2400" b="1" dirty="0">
                <a:solidFill>
                  <a:srgbClr val="002060"/>
                </a:solidFill>
              </a:rPr>
              <a:t>W</a:t>
            </a:r>
            <a:r>
              <a:rPr lang="sr-Latn-CS" sz="2400" b="1" dirty="0" smtClean="0">
                <a:solidFill>
                  <a:srgbClr val="002060"/>
                </a:solidFill>
              </a:rPr>
              <a:t>ebsite </a:t>
            </a:r>
            <a:endParaRPr lang="sr-Latn-CS" sz="2400" b="1" dirty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en-US" sz="2400" b="1" i="1" u="sng" dirty="0">
                <a:solidFill>
                  <a:srgbClr val="00B0F0"/>
                </a:solidFill>
              </a:rPr>
              <a:t>http://www.amcham.me/amcham-news/aip2015</a:t>
            </a:r>
            <a:r>
              <a:rPr lang="en-US" sz="2400" b="1" i="1" u="sng" dirty="0" smtClean="0">
                <a:solidFill>
                  <a:srgbClr val="00B0F0"/>
                </a:solidFill>
              </a:rPr>
              <a:t>/</a:t>
            </a:r>
            <a:endParaRPr lang="sr-Latn-ME" sz="2400" b="1" i="1" u="sng" dirty="0" smtClean="0">
              <a:solidFill>
                <a:srgbClr val="00B0F0"/>
              </a:solidFill>
            </a:endParaRPr>
          </a:p>
          <a:p>
            <a:pPr marL="109728" indent="0" algn="ctr">
              <a:buNone/>
            </a:pPr>
            <a:r>
              <a:rPr lang="sr-Latn-CS" sz="2400" b="1" dirty="0" smtClean="0">
                <a:solidFill>
                  <a:srgbClr val="002060"/>
                </a:solidFill>
              </a:rPr>
              <a:t>Facebook</a:t>
            </a:r>
            <a:endParaRPr lang="sr-Latn-CS" sz="2400" b="1" dirty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sr-Latn-CS" sz="2400" b="1" i="1" dirty="0" smtClean="0">
                <a:solidFill>
                  <a:srgbClr val="002060"/>
                </a:solidFill>
                <a:hlinkClick r:id="rId2"/>
              </a:rPr>
              <a:t>facebook.com/</a:t>
            </a:r>
            <a:r>
              <a:rPr lang="sr-Latn-CS" sz="2400" b="1" i="1" dirty="0" err="1" smtClean="0">
                <a:solidFill>
                  <a:srgbClr val="002060"/>
                </a:solidFill>
                <a:hlinkClick r:id="rId2"/>
              </a:rPr>
              <a:t>amchammontenegro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Twitter</a:t>
            </a:r>
            <a:endParaRPr lang="sr-Latn-CS" sz="2400" b="1" i="1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en-US" sz="2400" b="1" i="1" dirty="0" smtClean="0">
                <a:solidFill>
                  <a:srgbClr val="00B0F0"/>
                </a:solidFill>
                <a:hlinkClick r:id="rId3"/>
              </a:rPr>
              <a:t>twitter.com/</a:t>
            </a:r>
            <a:r>
              <a:rPr lang="en-US" sz="2400" b="1" i="1" dirty="0" err="1" smtClean="0">
                <a:solidFill>
                  <a:srgbClr val="00B0F0"/>
                </a:solidFill>
                <a:hlinkClick r:id="rId3"/>
              </a:rPr>
              <a:t>AmChamMNE</a:t>
            </a:r>
            <a:r>
              <a:rPr lang="sr-Latn-CS" sz="2400" b="1" i="1" dirty="0" smtClean="0">
                <a:solidFill>
                  <a:srgbClr val="00B0F0"/>
                </a:solidFill>
              </a:rPr>
              <a:t> </a:t>
            </a:r>
            <a:endParaRPr lang="sr-Latn-CS" sz="2400" b="1" dirty="0" smtClean="0">
              <a:solidFill>
                <a:srgbClr val="00B0F0"/>
              </a:solidFill>
            </a:endParaRPr>
          </a:p>
          <a:p>
            <a:pPr marL="109728" indent="0" algn="ctr">
              <a:buNone/>
            </a:pPr>
            <a:endParaRPr lang="sr-Latn-CS" sz="2400" b="1" i="1" dirty="0">
              <a:solidFill>
                <a:srgbClr val="0000FF"/>
              </a:solidFill>
            </a:endParaRPr>
          </a:p>
          <a:p>
            <a:pPr marL="109728" indent="0" algn="ctr">
              <a:buNone/>
            </a:pPr>
            <a:endParaRPr lang="x-none" sz="2400" b="1" i="1" dirty="0">
              <a:solidFill>
                <a:srgbClr val="0000FF"/>
              </a:solidFill>
            </a:endParaRPr>
          </a:p>
        </p:txBody>
      </p:sp>
      <p:pic>
        <p:nvPicPr>
          <p:cNvPr id="3" name="Picture 2" descr="Logo bez teksta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05" y="137245"/>
            <a:ext cx="1885950" cy="137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x-none" dirty="0"/>
          </a:p>
          <a:p>
            <a:pPr algn="ctr">
              <a:buNone/>
            </a:pPr>
            <a:r>
              <a:rPr lang="sr-Latn-CS" sz="5000" b="1" dirty="0" smtClean="0">
                <a:solidFill>
                  <a:srgbClr val="002060"/>
                </a:solidFill>
              </a:rPr>
              <a:t>Participating Companies</a:t>
            </a:r>
          </a:p>
        </p:txBody>
      </p:sp>
    </p:spTree>
    <p:extLst>
      <p:ext uri="{BB962C8B-B14F-4D97-AF65-F5344CB8AC3E}">
        <p14:creationId xmlns:p14="http://schemas.microsoft.com/office/powerpoint/2010/main" val="22747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endParaRPr lang="x-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95821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Telenor Crna Gora </a:t>
            </a:r>
            <a:r>
              <a:rPr lang="x-none" sz="2300" dirty="0" smtClean="0">
                <a:solidFill>
                  <a:srgbClr val="002060"/>
                </a:solidFill>
              </a:rPr>
              <a:t>is one </a:t>
            </a:r>
            <a:r>
              <a:rPr lang="x-none" sz="2300" dirty="0" err="1" smtClean="0">
                <a:solidFill>
                  <a:srgbClr val="002060"/>
                </a:solidFill>
              </a:rPr>
              <a:t>of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leading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mobile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providers</a:t>
            </a:r>
            <a:r>
              <a:rPr lang="x-none" sz="2300" dirty="0" smtClean="0">
                <a:solidFill>
                  <a:srgbClr val="002060"/>
                </a:solidFill>
              </a:rPr>
              <a:t> in Montenegro.</a:t>
            </a: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</a:rPr>
              <a:t>Telenor is Norway’s largest telecommunications company and one of the fastest growing providers of mobile communications services worldwide. </a:t>
            </a:r>
            <a:endParaRPr lang="x-none" sz="23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</a:t>
            </a:r>
            <a:r>
              <a:rPr lang="x-none" sz="2300" b="1" dirty="0">
                <a:solidFill>
                  <a:srgbClr val="002060"/>
                </a:solidFill>
              </a:rPr>
              <a:t>b</a:t>
            </a:r>
            <a:r>
              <a:rPr lang="x-none" sz="2300" b="1" dirty="0" smtClean="0">
                <a:solidFill>
                  <a:srgbClr val="002060"/>
                </a:solidFill>
              </a:rPr>
              <a:t>ackground: </a:t>
            </a:r>
            <a:r>
              <a:rPr lang="sr-Latn-ME" sz="2300" b="1" dirty="0" smtClean="0">
                <a:solidFill>
                  <a:srgbClr val="002060"/>
                </a:solidFill>
              </a:rPr>
              <a:t>Faculty of Economics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err="1" smtClean="0">
                <a:solidFill>
                  <a:srgbClr val="002060"/>
                </a:solidFill>
              </a:rPr>
              <a:t>Number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of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available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x-none" sz="2300" b="1" dirty="0" err="1" smtClean="0">
                <a:solidFill>
                  <a:srgbClr val="002060"/>
                </a:solidFill>
              </a:rPr>
              <a:t>positions</a:t>
            </a:r>
            <a:r>
              <a:rPr lang="x-none" sz="2300" b="1" dirty="0" smtClean="0">
                <a:solidFill>
                  <a:srgbClr val="002060"/>
                </a:solidFill>
              </a:rPr>
              <a:t>: 1</a:t>
            </a:r>
            <a:endParaRPr lang="x-none" sz="2300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10153"/>
            <a:ext cx="1279407" cy="162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Crnogorski </a:t>
            </a:r>
            <a:r>
              <a:rPr lang="x-none" sz="2300" b="1" dirty="0">
                <a:solidFill>
                  <a:srgbClr val="002060"/>
                </a:solidFill>
              </a:rPr>
              <a:t>Telekom </a:t>
            </a:r>
            <a:r>
              <a:rPr lang="x-none" sz="2300" dirty="0" err="1" smtClean="0">
                <a:solidFill>
                  <a:srgbClr val="002060"/>
                </a:solidFill>
              </a:rPr>
              <a:t>provides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all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telecommunication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err="1" smtClean="0">
                <a:solidFill>
                  <a:srgbClr val="002060"/>
                </a:solidFill>
              </a:rPr>
              <a:t>services</a:t>
            </a:r>
            <a:r>
              <a:rPr lang="x-none" sz="2300" dirty="0" smtClean="0">
                <a:solidFill>
                  <a:srgbClr val="002060"/>
                </a:solidFill>
              </a:rPr>
              <a:t> - </a:t>
            </a:r>
            <a:r>
              <a:rPr lang="en-US" sz="2300" dirty="0" smtClean="0">
                <a:solidFill>
                  <a:srgbClr val="002060"/>
                </a:solidFill>
              </a:rPr>
              <a:t>fixed telephony</a:t>
            </a:r>
            <a:r>
              <a:rPr lang="x-none" sz="2300" dirty="0" smtClean="0">
                <a:solidFill>
                  <a:srgbClr val="002060"/>
                </a:solidFill>
              </a:rPr>
              <a:t> </a:t>
            </a:r>
            <a:r>
              <a:rPr lang="x-none" sz="2300" dirty="0" smtClean="0">
                <a:solidFill>
                  <a:srgbClr val="002060"/>
                </a:solidFill>
              </a:rPr>
              <a:t>services</a:t>
            </a:r>
            <a:r>
              <a:rPr lang="en-US" sz="2300" dirty="0" smtClean="0">
                <a:solidFill>
                  <a:srgbClr val="002060"/>
                </a:solidFill>
              </a:rPr>
              <a:t>, </a:t>
            </a:r>
            <a:r>
              <a:rPr lang="en-US" sz="2300" dirty="0" smtClean="0">
                <a:solidFill>
                  <a:srgbClr val="002060"/>
                </a:solidFill>
              </a:rPr>
              <a:t>broadcast, mobile, data, Internet and international communication.</a:t>
            </a:r>
            <a:endParaRPr lang="x-none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dirty="0" smtClean="0">
                <a:solidFill>
                  <a:srgbClr val="002060"/>
                </a:solidFill>
              </a:rPr>
              <a:t>Crnogorski Telekom </a:t>
            </a:r>
            <a:r>
              <a:rPr lang="en-US" sz="2300" dirty="0" smtClean="0">
                <a:solidFill>
                  <a:srgbClr val="002060"/>
                </a:solidFill>
              </a:rPr>
              <a:t>is majority owned by Magyar Telekom.</a:t>
            </a:r>
            <a:endParaRPr lang="x-none" sz="2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</a:t>
            </a:r>
            <a:r>
              <a:rPr lang="x-none" sz="2300" b="1" dirty="0" smtClean="0">
                <a:solidFill>
                  <a:srgbClr val="002060"/>
                </a:solidFill>
              </a:rPr>
              <a:t>backgroun</a:t>
            </a:r>
            <a:r>
              <a:rPr lang="sr-Latn-ME" sz="2300" b="1" dirty="0" smtClean="0">
                <a:solidFill>
                  <a:srgbClr val="002060"/>
                </a:solidFill>
              </a:rPr>
              <a:t>d</a:t>
            </a:r>
            <a:r>
              <a:rPr lang="x-none" sz="2300" b="1" dirty="0" smtClean="0">
                <a:solidFill>
                  <a:srgbClr val="002060"/>
                </a:solidFill>
              </a:rPr>
              <a:t>: </a:t>
            </a:r>
            <a:r>
              <a:rPr lang="sr-Latn-CS" sz="2300" b="1" dirty="0" smtClean="0">
                <a:solidFill>
                  <a:srgbClr val="002060"/>
                </a:solidFill>
              </a:rPr>
              <a:t>Faculty of Electrical Engineering</a:t>
            </a:r>
            <a:r>
              <a:rPr lang="x-none" sz="2300" b="1" dirty="0" smtClean="0">
                <a:solidFill>
                  <a:srgbClr val="002060"/>
                </a:solidFill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</a:rPr>
              <a:t>or Facult</a:t>
            </a:r>
            <a:r>
              <a:rPr lang="en-US" sz="2300" b="1" dirty="0" smtClean="0">
                <a:solidFill>
                  <a:srgbClr val="002060"/>
                </a:solidFill>
              </a:rPr>
              <a:t>y of Polytechnics </a:t>
            </a:r>
            <a:r>
              <a:rPr lang="sr-Latn-ME" sz="2300" b="1" dirty="0" smtClean="0">
                <a:solidFill>
                  <a:srgbClr val="002060"/>
                </a:solidFill>
              </a:rPr>
              <a:t>and Faculty of Economics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sr-Latn-ME" sz="2300" b="1" dirty="0" smtClean="0">
                <a:solidFill>
                  <a:srgbClr val="002060"/>
                </a:solidFill>
              </a:rPr>
              <a:t>2;1;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endParaRPr lang="x-none" sz="2300" b="1" dirty="0" smtClean="0"/>
          </a:p>
          <a:p>
            <a:endParaRPr lang="x-none" sz="2300" b="1" dirty="0"/>
          </a:p>
        </p:txBody>
      </p:sp>
      <p:pic>
        <p:nvPicPr>
          <p:cNvPr id="1026" name="Picture 2" descr="logo T ta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32970"/>
            <a:ext cx="2487448" cy="15942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5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x-non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Telemont </a:t>
            </a:r>
            <a:r>
              <a:rPr lang="en-US" sz="2300" dirty="0" smtClean="0">
                <a:solidFill>
                  <a:srgbClr val="002060"/>
                </a:solidFill>
              </a:rPr>
              <a:t>is a leader in the Montenegrin market in the segment of telephone systems and their maintenance</a:t>
            </a:r>
            <a:r>
              <a:rPr lang="en-US" sz="2300" b="1" dirty="0" smtClean="0">
                <a:solidFill>
                  <a:srgbClr val="002060"/>
                </a:solidFill>
              </a:rPr>
              <a:t>.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Latn-CS" sz="23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dirty="0" smtClean="0">
                <a:solidFill>
                  <a:srgbClr val="002060"/>
                </a:solidFill>
              </a:rPr>
              <a:t>Telemont </a:t>
            </a:r>
            <a:r>
              <a:rPr lang="x-none" sz="2300" dirty="0" smtClean="0">
                <a:solidFill>
                  <a:srgbClr val="002060"/>
                </a:solidFill>
              </a:rPr>
              <a:t>p</a:t>
            </a:r>
            <a:r>
              <a:rPr lang="en-US" sz="2300" dirty="0" err="1" smtClean="0">
                <a:solidFill>
                  <a:srgbClr val="002060"/>
                </a:solidFill>
              </a:rPr>
              <a:t>rovides</a:t>
            </a:r>
            <a:r>
              <a:rPr lang="en-US" sz="2300" dirty="0" smtClean="0">
                <a:solidFill>
                  <a:srgbClr val="002060"/>
                </a:solidFill>
              </a:rPr>
              <a:t> its clients with the best possible telecommunication solutions and local technical support</a:t>
            </a:r>
            <a:r>
              <a:rPr lang="x-none" sz="2300" dirty="0" smtClean="0">
                <a:solidFill>
                  <a:srgbClr val="002060"/>
                </a:solidFill>
              </a:rPr>
              <a:t>.</a:t>
            </a:r>
            <a:endParaRPr lang="x-none" sz="23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Candidate background: Faculty of Electrical </a:t>
            </a:r>
            <a:r>
              <a:rPr lang="x-none" sz="2300" b="1" dirty="0" smtClean="0">
                <a:solidFill>
                  <a:srgbClr val="002060"/>
                </a:solidFill>
              </a:rPr>
              <a:t>Engineering</a:t>
            </a:r>
            <a:r>
              <a:rPr lang="sr-Latn-ME" sz="2300" b="1" dirty="0">
                <a:solidFill>
                  <a:srgbClr val="002060"/>
                </a:solidFill>
              </a:rPr>
              <a:t> (Electronics, </a:t>
            </a:r>
            <a:r>
              <a:rPr lang="sr-Latn-ME" sz="2300" b="1" dirty="0" smtClean="0">
                <a:solidFill>
                  <a:srgbClr val="002060"/>
                </a:solidFill>
              </a:rPr>
              <a:t>IT</a:t>
            </a:r>
            <a:r>
              <a:rPr lang="en-US" sz="2300" b="1" dirty="0" smtClean="0">
                <a:solidFill>
                  <a:srgbClr val="002060"/>
                </a:solidFill>
              </a:rPr>
              <a:t>/Communications and Automatics);</a:t>
            </a:r>
            <a:endParaRPr lang="x-none" sz="23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300" b="1" dirty="0" smtClean="0">
                <a:solidFill>
                  <a:srgbClr val="002060"/>
                </a:solidFill>
              </a:rPr>
              <a:t>Number of available positions: </a:t>
            </a:r>
            <a:r>
              <a:rPr lang="sr-Latn-ME" sz="2300" b="1" dirty="0">
                <a:solidFill>
                  <a:srgbClr val="002060"/>
                </a:solidFill>
              </a:rPr>
              <a:t>3</a:t>
            </a:r>
            <a:endParaRPr lang="x-none" sz="2300" b="1" dirty="0">
              <a:solidFill>
                <a:srgbClr val="002060"/>
              </a:solidFill>
            </a:endParaRPr>
          </a:p>
          <a:p>
            <a:endParaRPr lang="x-none" sz="2300" b="1" dirty="0" smtClean="0"/>
          </a:p>
          <a:p>
            <a:endParaRPr lang="x-none" dirty="0"/>
          </a:p>
        </p:txBody>
      </p:sp>
      <p:pic>
        <p:nvPicPr>
          <p:cNvPr id="5" name="Picture 4" descr="C:\Users\Jelena\Desktop\Telemont_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766" y="616824"/>
            <a:ext cx="3334121" cy="859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07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292</TotalTime>
  <Words>723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Retrospect</vt:lpstr>
      <vt:lpstr>2015 AmCham Internship Program  </vt:lpstr>
      <vt:lpstr>2015 AmCham Internship Program</vt:lpstr>
      <vt:lpstr>Minimum criteria:</vt:lpstr>
      <vt:lpstr>Application materials:</vt:lpstr>
      <vt:lpstr>PowerPoint Presentation</vt:lpstr>
      <vt:lpstr>PowerPoint Presentation</vt:lpstr>
      <vt:lpstr>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2014 AmCham Internship Program Certificate Ceremony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Program </dc:title>
  <dc:creator>user</dc:creator>
  <cp:lastModifiedBy>User</cp:lastModifiedBy>
  <cp:revision>64</cp:revision>
  <dcterms:created xsi:type="dcterms:W3CDTF">2014-03-12T12:11:13Z</dcterms:created>
  <dcterms:modified xsi:type="dcterms:W3CDTF">2015-03-17T15:07:06Z</dcterms:modified>
</cp:coreProperties>
</file>